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10" r:id="rId10"/>
    <p:sldId id="31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17" r:id="rId22"/>
    <p:sldId id="318" r:id="rId23"/>
    <p:sldId id="274" r:id="rId24"/>
    <p:sldId id="275" r:id="rId25"/>
    <p:sldId id="277" r:id="rId26"/>
    <p:sldId id="278" r:id="rId27"/>
    <p:sldId id="279" r:id="rId28"/>
    <p:sldId id="280" r:id="rId29"/>
    <p:sldId id="281" r:id="rId30"/>
    <p:sldId id="282" r:id="rId31"/>
    <p:sldId id="312" r:id="rId32"/>
    <p:sldId id="313" r:id="rId33"/>
    <p:sldId id="314" r:id="rId34"/>
    <p:sldId id="315" r:id="rId35"/>
    <p:sldId id="316" r:id="rId3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36"/>
    <p:restoredTop sz="78534"/>
  </p:normalViewPr>
  <p:slideViewPr>
    <p:cSldViewPr>
      <p:cViewPr>
        <p:scale>
          <a:sx n="108" d="100"/>
          <a:sy n="108" d="100"/>
        </p:scale>
        <p:origin x="4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202F6-01F0-8D43-91B4-6F9E74967DE9}" type="datetimeFigureOut">
              <a:rPr lang="en-BD" smtClean="0"/>
              <a:t>20/10/25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5656E-8A3E-8A40-BFB7-314061629FD4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63046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অর্থাৎ, এই টেবিল দেখে বোঝা যায় —</a:t>
            </a:r>
            <a:br>
              <a:rPr lang="bn-BD" dirty="0"/>
            </a:br>
            <a:r>
              <a:rPr lang="bn-BD" dirty="0"/>
              <a:t>মডেলটি কতগুলো ডেটা </a:t>
            </a:r>
            <a:r>
              <a:rPr lang="bn-BD" b="1" dirty="0"/>
              <a:t>ঠিকভাবে</a:t>
            </a:r>
            <a:r>
              <a:rPr lang="bn-BD" dirty="0"/>
              <a:t> এবং কতগুলো </a:t>
            </a:r>
            <a:r>
              <a:rPr lang="bn-BD" b="1" dirty="0"/>
              <a:t>ভুলভাবে</a:t>
            </a:r>
            <a:r>
              <a:rPr lang="bn-BD" dirty="0"/>
              <a:t> শ্রেণিবিন্যাস করেছে।</a:t>
            </a:r>
            <a:br>
              <a:rPr lang="bn-BD" dirty="0"/>
            </a:br>
            <a:r>
              <a:rPr lang="en-BD" dirty="0"/>
              <a:t>👉 </a:t>
            </a:r>
            <a:r>
              <a:rPr lang="bn-BD" dirty="0"/>
              <a:t>একে সাধারণত </a:t>
            </a:r>
            <a:r>
              <a:rPr lang="en-GB" b="1" dirty="0"/>
              <a:t>Confusion Matrix</a:t>
            </a:r>
            <a:r>
              <a:rPr lang="en-GB" dirty="0"/>
              <a:t> </a:t>
            </a:r>
            <a:r>
              <a:rPr lang="bn-BD" dirty="0"/>
              <a:t>বলা হয়।</a:t>
            </a:r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656E-8A3E-8A40-BFB7-314061629FD4}" type="slidenum">
              <a:rPr lang="en-BD" smtClean="0"/>
              <a:t>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72974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এটি বোঝায় — </a:t>
            </a:r>
            <a:r>
              <a:rPr lang="bn-BD" b="1" dirty="0"/>
              <a:t>তোমার মাপা মানগুলো একে অপরের কতটা কাছাকাছি</a:t>
            </a:r>
            <a:r>
              <a:rPr lang="bn-BD" dirty="0"/>
              <a:t>।</a:t>
            </a:r>
            <a:endParaRPr lang="en-US" dirty="0"/>
          </a:p>
          <a:p>
            <a:r>
              <a:rPr lang="bn-BD" b="1" dirty="0"/>
              <a:t>সহজভাবে:</a:t>
            </a:r>
            <a:r>
              <a:rPr lang="bn-BD" dirty="0"/>
              <a:t> ফলাফলগুলো পরস্পরের সাথে যত বেশি মেলে, </a:t>
            </a:r>
            <a:r>
              <a:rPr lang="en-GB" dirty="0"/>
              <a:t>precision </a:t>
            </a:r>
            <a:r>
              <a:rPr lang="bn-BD" dirty="0"/>
              <a:t>তত ভালো।</a:t>
            </a:r>
          </a:p>
          <a:p>
            <a:r>
              <a:rPr lang="bn-BD" b="1" dirty="0"/>
              <a:t>উদাহরণ:</a:t>
            </a:r>
            <a:br>
              <a:rPr lang="bn-BD" dirty="0"/>
            </a:br>
            <a:r>
              <a:rPr lang="bn-BD" dirty="0"/>
              <a:t>একটি মেশিন ৫ বার মাপলো — 49.8, 50.1, 49.9, 50.0, 49.7</a:t>
            </a:r>
            <a:br>
              <a:rPr lang="bn-BD" dirty="0"/>
            </a:br>
            <a:r>
              <a:rPr lang="bn-BD" dirty="0"/>
              <a:t>সবগুলো প্রায় একই, তাই </a:t>
            </a:r>
            <a:r>
              <a:rPr lang="en-GB" dirty="0"/>
              <a:t>precision </a:t>
            </a:r>
            <a:r>
              <a:rPr lang="bn-BD" dirty="0"/>
              <a:t>খুব ভালো।</a:t>
            </a:r>
          </a:p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656E-8A3E-8A40-BFB7-314061629FD4}" type="slidenum">
              <a:rPr lang="en-BD" smtClean="0"/>
              <a:t>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4674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এটি বোঝায় — </a:t>
            </a:r>
            <a:r>
              <a:rPr lang="bn-BD" b="1" dirty="0"/>
              <a:t>মোট যতগুলো আসল </a:t>
            </a:r>
            <a:r>
              <a:rPr lang="en-GB" b="1" dirty="0"/>
              <a:t>positive </a:t>
            </a:r>
            <a:r>
              <a:rPr lang="bn-BD" b="1" dirty="0"/>
              <a:t>ডেটা ছিল</a:t>
            </a:r>
            <a:r>
              <a:rPr lang="bn-BD" dirty="0"/>
              <a:t>, তার মধ্যে মডেল </a:t>
            </a:r>
            <a:r>
              <a:rPr lang="bn-BD" b="1" dirty="0"/>
              <a:t>কতগুলো ঠিকভাবে </a:t>
            </a:r>
            <a:r>
              <a:rPr lang="en-GB" b="1" dirty="0"/>
              <a:t>positive </a:t>
            </a:r>
            <a:r>
              <a:rPr lang="bn-BD" b="1" dirty="0"/>
              <a:t>চিনেছে</a:t>
            </a:r>
            <a:r>
              <a:rPr lang="bn-BD" dirty="0"/>
              <a:t>।</a:t>
            </a:r>
          </a:p>
          <a:p>
            <a:r>
              <a:rPr lang="en-BD" dirty="0"/>
              <a:t>👉 </a:t>
            </a:r>
            <a:r>
              <a:rPr lang="bn-BD" b="1" dirty="0"/>
              <a:t>সহজভাবে:</a:t>
            </a:r>
            <a:r>
              <a:rPr lang="bn-BD" dirty="0"/>
              <a:t> মডেল যত বেশি আসল </a:t>
            </a:r>
            <a:r>
              <a:rPr lang="en-GB" dirty="0"/>
              <a:t>positive </a:t>
            </a:r>
            <a:r>
              <a:rPr lang="bn-BD" dirty="0"/>
              <a:t>সঠিকভাবে ধরতে পারবে, </a:t>
            </a:r>
            <a:r>
              <a:rPr lang="en-GB" dirty="0"/>
              <a:t>recall </a:t>
            </a:r>
            <a:r>
              <a:rPr lang="bn-BD" dirty="0"/>
              <a:t>তত ভালো।</a:t>
            </a:r>
          </a:p>
          <a:p>
            <a:r>
              <a:rPr lang="bn-BD" b="1" dirty="0"/>
              <a:t>উদাহরণ:</a:t>
            </a:r>
            <a:br>
              <a:rPr lang="bn-BD" dirty="0"/>
            </a:br>
            <a:r>
              <a:rPr lang="bn-BD" dirty="0"/>
              <a:t>ধরো, মোট ১০টা আসল পাখির ছবি ছিল (</a:t>
            </a:r>
            <a:r>
              <a:rPr lang="en-GB" dirty="0"/>
              <a:t>positive),</a:t>
            </a:r>
            <a:br>
              <a:rPr lang="en-GB" dirty="0"/>
            </a:br>
            <a:r>
              <a:rPr lang="bn-BD" dirty="0"/>
              <a:t>মডেল ঠিকভাবে চিনেছে ৮টা —</a:t>
            </a:r>
            <a:br>
              <a:rPr lang="bn-BD" dirty="0"/>
            </a:br>
            <a:r>
              <a:rPr lang="bn-BD" dirty="0"/>
              <a:t>তাহলে </a:t>
            </a:r>
            <a:r>
              <a:rPr lang="en-GB" dirty="0"/>
              <a:t>recall = 8/10 = 0.8 (</a:t>
            </a:r>
            <a:r>
              <a:rPr lang="bn-BD" dirty="0"/>
              <a:t>অর্থাৎ 80%)</a:t>
            </a:r>
          </a:p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656E-8A3E-8A40-BFB7-314061629FD4}" type="slidenum">
              <a:rPr lang="en-BD" smtClean="0"/>
              <a:t>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6648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D" dirty="0"/>
              <a:t>Receiver operator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656E-8A3E-8A40-BFB7-314061629FD4}" type="slidenum">
              <a:rPr lang="en-BD" smtClean="0"/>
              <a:t>25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2805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ROC Curve (Receiver Operating Characteristic Curve)</a:t>
            </a:r>
            <a:r>
              <a:rPr lang="en-GB" dirty="0"/>
              <a:t> </a:t>
            </a:r>
            <a:r>
              <a:rPr lang="bn-BD" dirty="0"/>
              <a:t>হলো এমন একটি গ্রাফ,</a:t>
            </a:r>
            <a:br>
              <a:rPr lang="bn-BD" dirty="0"/>
            </a:br>
            <a:r>
              <a:rPr lang="bn-BD" dirty="0"/>
              <a:t>যেখানে আমরা দেখি — </a:t>
            </a:r>
            <a:r>
              <a:rPr lang="bn-BD" b="1" dirty="0"/>
              <a:t>একটা মডেল </a:t>
            </a:r>
            <a:r>
              <a:rPr lang="en-GB" b="1" dirty="0"/>
              <a:t>positive </a:t>
            </a:r>
            <a:r>
              <a:rPr lang="bn-BD" b="1" dirty="0"/>
              <a:t>ও </a:t>
            </a:r>
            <a:r>
              <a:rPr lang="en-GB" b="1" dirty="0"/>
              <a:t>negative </a:t>
            </a:r>
            <a:r>
              <a:rPr lang="bn-BD" b="1" dirty="0"/>
              <a:t>কেস আলাদা করতে কতটা ভালো পারে।</a:t>
            </a:r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656E-8A3E-8A40-BFB7-314061629FD4}" type="slidenum">
              <a:rPr lang="en-BD" smtClean="0"/>
              <a:t>28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4271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1379" y="2489072"/>
            <a:ext cx="534924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dirty="0"/>
              <a:t>Model </a:t>
            </a:r>
            <a:r>
              <a:rPr spc="-30" dirty="0"/>
              <a:t>Evaluation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249B-DE20-C1E4-62C2-3B04B34D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5349240" cy="923330"/>
          </a:xfrm>
        </p:spPr>
        <p:txBody>
          <a:bodyPr/>
          <a:lstStyle/>
          <a:p>
            <a:r>
              <a:rPr lang="en-GB" dirty="0"/>
              <a:t>Sensitivity</a:t>
            </a:r>
            <a:endParaRPr lang="en-B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782D-2D6C-658D-F27E-E59FF005E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861774"/>
          </a:xfrm>
        </p:spPr>
        <p:txBody>
          <a:bodyPr/>
          <a:lstStyle/>
          <a:p>
            <a:r>
              <a:rPr lang="en-GB" sz="2800" dirty="0"/>
              <a:t>Sensitivity means how many of the actual positive cases the model correctly identified as positive. (Recall) (TPR)</a:t>
            </a:r>
            <a:endParaRPr lang="en-BD" sz="2800" dirty="0"/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DEC5DF4-1797-520C-CECE-B27B48BF7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81429"/>
            <a:ext cx="4821813" cy="1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4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2"/>
            <a:ext cx="10515600" cy="45369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1915667"/>
            <a:ext cx="10395204" cy="42412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1315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0206" y="1832169"/>
            <a:ext cx="10274909" cy="3651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507921CC-843D-3575-7C6F-BFEAFCB59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38200"/>
            <a:ext cx="9677400" cy="49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21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unction&#10;&#10;AI-generated content may be incorrect.">
            <a:extLst>
              <a:ext uri="{FF2B5EF4-FFF2-40B4-BE49-F238E27FC236}">
                <a16:creationId xmlns:a16="http://schemas.microsoft.com/office/drawing/2014/main" id="{F5301926-031F-E9F8-A4D6-8FE061252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45594"/>
            <a:ext cx="9372600" cy="53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9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3510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25751"/>
            <a:ext cx="10515600" cy="413918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758695"/>
            <a:ext cx="10515600" cy="441807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26759"/>
          <a:stretch>
            <a:fillRect/>
          </a:stretch>
        </p:blipFill>
        <p:spPr>
          <a:xfrm>
            <a:off x="1066800" y="1667873"/>
            <a:ext cx="9092519" cy="31327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109" y="1894419"/>
            <a:ext cx="6479297" cy="41762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067148"/>
            <a:ext cx="10208361" cy="36621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DFC025-55BE-993D-93D2-E1DA9851DD4D}"/>
              </a:ext>
            </a:extLst>
          </p:cNvPr>
          <p:cNvSpPr txBox="1"/>
          <p:nvPr/>
        </p:nvSpPr>
        <p:spPr>
          <a:xfrm>
            <a:off x="1219200" y="685800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600" b="1" dirty="0">
                <a:latin typeface="+mn-lt"/>
              </a:rPr>
              <a:t>ROC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B95701-6635-0A59-D1A1-4AF03B6BC135}"/>
                  </a:ext>
                </a:extLst>
              </p:cNvPr>
              <p:cNvSpPr txBox="1"/>
              <p:nvPr/>
            </p:nvSpPr>
            <p:spPr>
              <a:xfrm>
                <a:off x="1201271" y="1624662"/>
                <a:ext cx="10117642" cy="96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>
                    <a:latin typeface="+mn-lt"/>
                  </a:rPr>
                  <a:t>The following table shows the actual class labels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800" dirty="0">
                    <a:latin typeface="+mn-lt"/>
                  </a:rPr>
                  <a:t>and the predicted</a:t>
                </a:r>
              </a:p>
              <a:p>
                <a:r>
                  <a:rPr lang="en-GB" sz="2800" dirty="0">
                    <a:latin typeface="+mn-lt"/>
                  </a:rPr>
                  <a:t>probabilities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ar-AE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ar-AE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GB" sz="2800" dirty="0">
                    <a:latin typeface="+mn-lt"/>
                  </a:rPr>
                  <a:t>from a binary classification model:</a:t>
                </a:r>
                <a:endParaRPr lang="en-BD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B95701-6635-0A59-D1A1-4AF03B6BC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71" y="1624662"/>
                <a:ext cx="10117642" cy="965649"/>
              </a:xfrm>
              <a:prstGeom prst="rect">
                <a:avLst/>
              </a:prstGeom>
              <a:blipFill>
                <a:blip r:embed="rId2"/>
                <a:stretch>
                  <a:fillRect l="-1253" t="-7792" r="-251" b="-15584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890741-E122-5CC2-8C0A-583824B1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901763"/>
              </p:ext>
            </p:extLst>
          </p:nvPr>
        </p:nvGraphicFramePr>
        <p:xfrm>
          <a:off x="609600" y="2987530"/>
          <a:ext cx="10972800" cy="25603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41141989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74279874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0379308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/>
                        <a:t>Sample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/>
                        <a:t>Actual (Y)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/>
                        <a:t>Predicted Probability (Ŷ)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593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837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0.46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447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797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727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633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dirty="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664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121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456497-940A-F10A-B326-54A92C08395B}"/>
              </a:ext>
            </a:extLst>
          </p:cNvPr>
          <p:cNvSpPr txBox="1"/>
          <p:nvPr/>
        </p:nvSpPr>
        <p:spPr>
          <a:xfrm>
            <a:off x="609600" y="1219200"/>
            <a:ext cx="112776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dirty="0">
                <a:latin typeface="+mn-lt"/>
              </a:rPr>
              <a:t>Using the decision rule </a:t>
            </a:r>
            <a:r>
              <a:rPr lang="en-GB" sz="2800" b="1" dirty="0">
                <a:latin typeface="+mn-lt"/>
              </a:rPr>
              <a:t>“predict 1 if </a:t>
            </a:r>
            <a:r>
              <a:rPr lang="en-GB" sz="2800" b="1" dirty="0" err="1">
                <a:latin typeface="+mn-lt"/>
              </a:rPr>
              <a:t>Ŷ</a:t>
            </a:r>
            <a:r>
              <a:rPr lang="en-GB" sz="2800" b="1" dirty="0">
                <a:latin typeface="+mn-lt"/>
              </a:rPr>
              <a:t> &gt; threshold, else 0”</a:t>
            </a:r>
            <a:r>
              <a:rPr lang="en-GB" sz="2800" dirty="0">
                <a:latin typeface="+mn-lt"/>
              </a:rPr>
              <a:t>,</a:t>
            </a:r>
            <a:br>
              <a:rPr lang="en-GB" sz="2800" dirty="0">
                <a:latin typeface="+mn-lt"/>
              </a:rPr>
            </a:br>
            <a:r>
              <a:rPr lang="en-GB" sz="2800" dirty="0">
                <a:latin typeface="+mn-lt"/>
              </a:rPr>
              <a:t>and thresholds </a:t>
            </a:r>
            <a:r>
              <a:rPr lang="en-GB" sz="2800" b="1" dirty="0">
                <a:latin typeface="+mn-lt"/>
              </a:rPr>
              <a:t>0.0, 0.2, 0.4, 0.6, and 1.0</a:t>
            </a:r>
            <a:r>
              <a:rPr lang="en-GB" sz="2800" dirty="0">
                <a:latin typeface="+mn-lt"/>
              </a:rPr>
              <a:t>,</a:t>
            </a:r>
          </a:p>
          <a:p>
            <a:pPr>
              <a:buNone/>
            </a:pPr>
            <a:r>
              <a:rPr lang="en-GB" sz="2800" b="1" dirty="0">
                <a:latin typeface="+mn-lt"/>
              </a:rPr>
              <a:t>a)</a:t>
            </a:r>
            <a:r>
              <a:rPr lang="en-GB" sz="2800" dirty="0">
                <a:latin typeface="+mn-lt"/>
              </a:rPr>
              <a:t> Construct the confusion matrix for each threshold.</a:t>
            </a:r>
            <a:br>
              <a:rPr lang="en-GB" sz="2800" dirty="0">
                <a:latin typeface="+mn-lt"/>
              </a:rPr>
            </a:br>
            <a:r>
              <a:rPr lang="en-GB" sz="2800" b="1" dirty="0">
                <a:latin typeface="+mn-lt"/>
              </a:rPr>
              <a:t>b)</a:t>
            </a:r>
            <a:r>
              <a:rPr lang="en-GB" sz="2800" dirty="0">
                <a:latin typeface="+mn-lt"/>
              </a:rPr>
              <a:t> Calculate the </a:t>
            </a:r>
            <a:r>
              <a:rPr lang="en-GB" sz="2800" b="1" dirty="0">
                <a:latin typeface="+mn-lt"/>
              </a:rPr>
              <a:t>True Positive Rate (Sensitivity)</a:t>
            </a:r>
            <a:r>
              <a:rPr lang="en-GB" sz="2800" dirty="0">
                <a:latin typeface="+mn-lt"/>
              </a:rPr>
              <a:t> and </a:t>
            </a:r>
            <a:r>
              <a:rPr lang="en-GB" sz="2800" b="1" dirty="0">
                <a:latin typeface="+mn-lt"/>
              </a:rPr>
              <a:t>False Positive Rate (1 − Specificity)</a:t>
            </a:r>
            <a:r>
              <a:rPr lang="en-GB" sz="2800" dirty="0">
                <a:latin typeface="+mn-lt"/>
              </a:rPr>
              <a:t> for each threshold.</a:t>
            </a:r>
            <a:br>
              <a:rPr lang="en-GB" sz="2800" dirty="0">
                <a:latin typeface="+mn-lt"/>
              </a:rPr>
            </a:br>
            <a:r>
              <a:rPr lang="en-GB" sz="2800" b="1" dirty="0">
                <a:latin typeface="+mn-lt"/>
              </a:rPr>
              <a:t>c)</a:t>
            </a:r>
            <a:r>
              <a:rPr lang="en-GB" sz="2800" dirty="0">
                <a:latin typeface="+mn-lt"/>
              </a:rPr>
              <a:t> Plot the </a:t>
            </a:r>
            <a:r>
              <a:rPr lang="en-GB" sz="2800" b="1" dirty="0">
                <a:latin typeface="+mn-lt"/>
              </a:rPr>
              <a:t>ROC (Receiver Operating Characteristic)</a:t>
            </a:r>
            <a:r>
              <a:rPr lang="en-GB" sz="2800" dirty="0">
                <a:latin typeface="+mn-lt"/>
              </a:rPr>
              <a:t> curve using FPR (x-axis) and TPR (y-axis).</a:t>
            </a:r>
            <a:br>
              <a:rPr lang="en-GB" sz="2800" dirty="0">
                <a:latin typeface="+mn-lt"/>
              </a:rPr>
            </a:br>
            <a:r>
              <a:rPr lang="en-GB" sz="2800" b="1" dirty="0">
                <a:latin typeface="+mn-lt"/>
              </a:rPr>
              <a:t>d)</a:t>
            </a:r>
            <a:r>
              <a:rPr lang="en-GB" sz="2800" dirty="0">
                <a:latin typeface="+mn-lt"/>
              </a:rPr>
              <a:t> Estimate the </a:t>
            </a:r>
            <a:r>
              <a:rPr lang="en-GB" sz="2800" b="1" dirty="0">
                <a:latin typeface="+mn-lt"/>
              </a:rPr>
              <a:t>AUC (Area Under the Curve)</a:t>
            </a:r>
            <a:r>
              <a:rPr lang="en-GB" sz="2800" dirty="0">
                <a:latin typeface="+mn-lt"/>
              </a:rPr>
              <a:t> and comment on the model’s performance.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DBC36-6798-892B-0F0D-15CFB35D0559}"/>
              </a:ext>
            </a:extLst>
          </p:cNvPr>
          <p:cNvSpPr txBox="1"/>
          <p:nvPr/>
        </p:nvSpPr>
        <p:spPr>
          <a:xfrm>
            <a:off x="685800" y="514598"/>
            <a:ext cx="1000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3600" b="1" dirty="0">
                <a:latin typeface="+mn-lt"/>
              </a:rPr>
              <a:t>ROC</a:t>
            </a:r>
          </a:p>
        </p:txBody>
      </p:sp>
    </p:spTree>
    <p:extLst>
      <p:ext uri="{BB962C8B-B14F-4D97-AF65-F5344CB8AC3E}">
        <p14:creationId xmlns:p14="http://schemas.microsoft.com/office/powerpoint/2010/main" val="2946047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B1F420-DEDD-F1B0-32DB-D60146D04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986211"/>
              </p:ext>
            </p:extLst>
          </p:nvPr>
        </p:nvGraphicFramePr>
        <p:xfrm>
          <a:off x="609600" y="1600200"/>
          <a:ext cx="10972800" cy="3520916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3039251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2808644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6295344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2703209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20473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33027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6412630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07030198"/>
                    </a:ext>
                  </a:extLst>
                </a:gridCol>
              </a:tblGrid>
              <a:tr h="5029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Sample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Ŷ(0)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Ŷ(0.2)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Ŷ(0.4)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Ŷ(0.6)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Ŷ(1.0)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399921"/>
                  </a:ext>
                </a:extLst>
              </a:tr>
              <a:tr h="5029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40490"/>
                  </a:ext>
                </a:extLst>
              </a:tr>
              <a:tr h="5029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550227"/>
                  </a:ext>
                </a:extLst>
              </a:tr>
              <a:tr h="5029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220438"/>
                  </a:ext>
                </a:extLst>
              </a:tr>
              <a:tr h="5029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648116"/>
                  </a:ext>
                </a:extLst>
              </a:tr>
              <a:tr h="5029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2043289"/>
                  </a:ext>
                </a:extLst>
              </a:tr>
              <a:tr h="5029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1333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19A828-A590-9E4F-C1C3-DC61703A2717}"/>
              </a:ext>
            </a:extLst>
          </p:cNvPr>
          <p:cNvSpPr txBox="1"/>
          <p:nvPr/>
        </p:nvSpPr>
        <p:spPr>
          <a:xfrm>
            <a:off x="3046880" y="914400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+mn-lt"/>
              </a:rPr>
              <a:t>Predictions (if </a:t>
            </a:r>
            <a:r>
              <a:rPr lang="en-GB" sz="2800" dirty="0" err="1">
                <a:latin typeface="+mn-lt"/>
              </a:rPr>
              <a:t>Ŷ</a:t>
            </a:r>
            <a:r>
              <a:rPr lang="en-GB" sz="2800" dirty="0">
                <a:latin typeface="+mn-lt"/>
              </a:rPr>
              <a:t> &gt; threshold → 1, else 0)</a:t>
            </a:r>
            <a:endParaRPr lang="en-BD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8595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EC877D-3117-9A76-98FD-E0463DA9F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89996"/>
              </p:ext>
            </p:extLst>
          </p:nvPr>
        </p:nvGraphicFramePr>
        <p:xfrm>
          <a:off x="609599" y="1752600"/>
          <a:ext cx="10972801" cy="4084796"/>
        </p:xfrm>
        <a:graphic>
          <a:graphicData uri="http://schemas.openxmlformats.org/drawingml/2006/table">
            <a:tbl>
              <a:tblPr/>
              <a:tblGrid>
                <a:gridCol w="1567543">
                  <a:extLst>
                    <a:ext uri="{9D8B030D-6E8A-4147-A177-3AD203B41FA5}">
                      <a16:colId xmlns:a16="http://schemas.microsoft.com/office/drawing/2014/main" val="300098589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4045986242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98280709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588334596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607862511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267732513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407865757"/>
                    </a:ext>
                  </a:extLst>
                </a:gridCol>
              </a:tblGrid>
              <a:tr h="10590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Threshold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FP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FN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/>
                        <a:t>TN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/>
                        <a:t>TPR (Sensitivity)</a:t>
                      </a:r>
                      <a:endParaRPr lang="en-GB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800" b="1"/>
                        <a:t>FPR (1−Specificity)</a:t>
                      </a:r>
                      <a:endParaRPr lang="en-GB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281774"/>
                  </a:ext>
                </a:extLst>
              </a:tr>
              <a:tr h="605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086294"/>
                  </a:ext>
                </a:extLst>
              </a:tr>
              <a:tr h="605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614860"/>
                  </a:ext>
                </a:extLst>
              </a:tr>
              <a:tr h="605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186406"/>
                  </a:ext>
                </a:extLst>
              </a:tr>
              <a:tr h="605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263555"/>
                  </a:ext>
                </a:extLst>
              </a:tr>
              <a:tr h="6051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BD" sz="1800" dirty="0"/>
                        <a:t>0.00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07372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92ECE17-419B-B149-29E1-ADEAA7F2EAD1}"/>
              </a:ext>
            </a:extLst>
          </p:cNvPr>
          <p:cNvSpPr txBox="1"/>
          <p:nvPr/>
        </p:nvSpPr>
        <p:spPr>
          <a:xfrm>
            <a:off x="3429000" y="1229380"/>
            <a:ext cx="60982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+mn-lt"/>
              </a:rPr>
              <a:t>Final ROC Table with Confusion Matrix</a:t>
            </a:r>
            <a:endParaRPr lang="en-BD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2443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a graph and numbers on it&#10;&#10;AI-generated content may be incorrect.">
            <a:extLst>
              <a:ext uri="{FF2B5EF4-FFF2-40B4-BE49-F238E27FC236}">
                <a16:creationId xmlns:a16="http://schemas.microsoft.com/office/drawing/2014/main" id="{4A4CF7CE-9C82-CC42-0865-9C77D11B7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23529" r="23203" b="16340"/>
          <a:stretch>
            <a:fillRect/>
          </a:stretch>
        </p:blipFill>
        <p:spPr>
          <a:xfrm>
            <a:off x="2667000" y="990600"/>
            <a:ext cx="6324600" cy="43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5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1362" y="1932559"/>
            <a:ext cx="5834896" cy="3890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0416" y="1896885"/>
            <a:ext cx="6153382" cy="38827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0199" y="1893930"/>
            <a:ext cx="6434997" cy="33345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9677" y="1921116"/>
            <a:ext cx="6188416" cy="35344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8473" y="1916022"/>
            <a:ext cx="6246907" cy="3971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68A8643-26CD-BA87-9625-C6C7FC752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5349240" cy="939800"/>
          </a:xfrm>
        </p:spPr>
        <p:txBody>
          <a:bodyPr/>
          <a:lstStyle/>
          <a:p>
            <a:r>
              <a:rPr lang="en-BD" dirty="0"/>
              <a:t>Specificity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2763E65-85CD-F42C-2799-845695577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1699260"/>
          </a:xfrm>
        </p:spPr>
        <p:txBody>
          <a:bodyPr/>
          <a:lstStyle/>
          <a:p>
            <a:r>
              <a:rPr lang="en-GB" sz="2800" dirty="0"/>
              <a:t>Specificity means how many of the actual negative cases the model correctly identified as negative.</a:t>
            </a:r>
            <a:r>
              <a:rPr lang="en-BD" sz="2800" dirty="0"/>
              <a:t>		</a:t>
            </a:r>
          </a:p>
        </p:txBody>
      </p:sp>
      <p:pic>
        <p:nvPicPr>
          <p:cNvPr id="18" name="Picture 1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79B6C90F-40A5-53C1-8163-5C7D094E2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90" y="2971800"/>
            <a:ext cx="3848100" cy="169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2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520</Words>
  <Application>Microsoft Macintosh PowerPoint</Application>
  <PresentationFormat>Widescreen</PresentationFormat>
  <Paragraphs>146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Calibri</vt:lpstr>
      <vt:lpstr>Calibri Light</vt:lpstr>
      <vt:lpstr>Cambria Math</vt:lpstr>
      <vt:lpstr>Office Theme</vt:lpstr>
      <vt:lpstr>Model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Specificity</vt:lpstr>
      <vt:lpstr>Sensitivity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shah</dc:creator>
  <cp:lastModifiedBy>Rakib Mahmud</cp:lastModifiedBy>
  <cp:revision>3</cp:revision>
  <dcterms:created xsi:type="dcterms:W3CDTF">2025-10-19T07:46:11Z</dcterms:created>
  <dcterms:modified xsi:type="dcterms:W3CDTF">2025-10-20T04:39:47Z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2021-03-18T00:00:00Z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2025-10-19T00:00:00Z</vt:filetime>
  </property>
  <property fmtid="{D5CDD505-2E9C-101B-9397-08002B2CF9AE}" pid="5" name="Producer">
    <vt:lpwstr>Microsoft® PowerPoint® 2016</vt:lpwstr>
  </property>
</Properties>
</file>